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73461-29FD-43B7-919F-C1B4EBAB7026}" type="doc">
      <dgm:prSet loTypeId="urn:microsoft.com/office/officeart/2005/8/layout/b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FFF093B8-CEDB-4779-ACDE-0FF7AEF4DD31}">
      <dgm:prSet/>
      <dgm:spPr/>
      <dgm:t>
        <a:bodyPr/>
        <a:lstStyle/>
        <a:p>
          <a:pPr rtl="0"/>
          <a:r>
            <a:rPr lang="es-CL" b="1" dirty="0" smtClean="0"/>
            <a:t>Los procesos productivos son una secuencia de actividades requeridas para elaborar un producto, ya sean bienes o servicios.</a:t>
          </a:r>
          <a:endParaRPr lang="es-CL" b="1" dirty="0"/>
        </a:p>
      </dgm:t>
    </dgm:pt>
    <dgm:pt modelId="{A1662F96-E521-4412-9350-D9078DB59C65}" type="parTrans" cxnId="{1D90F18E-60BD-4907-9C06-00E66C68D5AC}">
      <dgm:prSet/>
      <dgm:spPr/>
      <dgm:t>
        <a:bodyPr/>
        <a:lstStyle/>
        <a:p>
          <a:endParaRPr lang="es-CL"/>
        </a:p>
      </dgm:t>
    </dgm:pt>
    <dgm:pt modelId="{237BA0BB-80DC-452C-BFBE-BD64B336E3B3}" type="sibTrans" cxnId="{1D90F18E-60BD-4907-9C06-00E66C68D5AC}">
      <dgm:prSet/>
      <dgm:spPr/>
      <dgm:t>
        <a:bodyPr/>
        <a:lstStyle/>
        <a:p>
          <a:endParaRPr lang="es-CL"/>
        </a:p>
      </dgm:t>
    </dgm:pt>
    <dgm:pt modelId="{E54E545B-211D-44A2-9553-E767A7D94CD9}">
      <dgm:prSet/>
      <dgm:spPr/>
      <dgm:t>
        <a:bodyPr/>
        <a:lstStyle/>
        <a:p>
          <a:pPr rtl="0"/>
          <a:r>
            <a:rPr lang="es-CL" b="1" smtClean="0"/>
            <a:t>El desarrollo sostenible es cuando buscamos un desarrollo socioeconómico en la producción, o sea cuando a los pasos del proceso productivo le agregamos como fin no sólo buscar la mayor ganancia a cualquier costo, sino un fin social.</a:t>
          </a:r>
          <a:endParaRPr lang="es-CL" b="1" dirty="0"/>
        </a:p>
      </dgm:t>
    </dgm:pt>
    <dgm:pt modelId="{DBD70EBB-45CD-46F3-9760-01665CA8584D}" type="parTrans" cxnId="{7E2C3D94-C02E-428B-A010-6B3873585499}">
      <dgm:prSet/>
      <dgm:spPr/>
      <dgm:t>
        <a:bodyPr/>
        <a:lstStyle/>
        <a:p>
          <a:endParaRPr lang="es-CL"/>
        </a:p>
      </dgm:t>
    </dgm:pt>
    <dgm:pt modelId="{FBC97AE5-06A9-4410-B01C-E6B0805BB831}" type="sibTrans" cxnId="{7E2C3D94-C02E-428B-A010-6B3873585499}">
      <dgm:prSet/>
      <dgm:spPr/>
      <dgm:t>
        <a:bodyPr/>
        <a:lstStyle/>
        <a:p>
          <a:endParaRPr lang="es-CL"/>
        </a:p>
      </dgm:t>
    </dgm:pt>
    <dgm:pt modelId="{3983E660-D4A8-4AB7-95C8-6F38B8F07A6F}">
      <dgm:prSet/>
      <dgm:spPr/>
      <dgm:t>
        <a:bodyPr/>
        <a:lstStyle/>
        <a:p>
          <a:pPr rtl="0"/>
          <a:r>
            <a:rPr lang="es-CL" b="1" dirty="0" smtClean="0"/>
            <a:t>Fin social es la preservación de los recursos naturales, la superación de la pobreza, el bienestar social, cultural y político del ser humano a diferencia del término desarrollo sustentable que sólo apunta a la preservación de las especies.</a:t>
          </a:r>
          <a:endParaRPr lang="es-CL" b="1" dirty="0"/>
        </a:p>
      </dgm:t>
    </dgm:pt>
    <dgm:pt modelId="{51234828-79F9-487E-A669-2B0A4465B3E9}" type="parTrans" cxnId="{CD13BF4D-1D79-4BB2-97B3-2EDA12C96990}">
      <dgm:prSet/>
      <dgm:spPr/>
      <dgm:t>
        <a:bodyPr/>
        <a:lstStyle/>
        <a:p>
          <a:endParaRPr lang="es-CL"/>
        </a:p>
      </dgm:t>
    </dgm:pt>
    <dgm:pt modelId="{58B9796C-F236-4E6A-842D-3B1E579A6F0D}" type="sibTrans" cxnId="{CD13BF4D-1D79-4BB2-97B3-2EDA12C96990}">
      <dgm:prSet/>
      <dgm:spPr/>
      <dgm:t>
        <a:bodyPr/>
        <a:lstStyle/>
        <a:p>
          <a:endParaRPr lang="es-CL"/>
        </a:p>
      </dgm:t>
    </dgm:pt>
    <dgm:pt modelId="{FC90DB46-06BD-47E7-A613-4EABDB107459}" type="pres">
      <dgm:prSet presAssocID="{C9173461-29FD-43B7-919F-C1B4EBAB70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9A02C11-478B-4BEB-A3D9-32CF6DD08220}" type="pres">
      <dgm:prSet presAssocID="{FFF093B8-CEDB-4779-ACDE-0FF7AEF4DD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47E2FF5-36FB-4C49-AF7B-1A4F57B9DFE7}" type="pres">
      <dgm:prSet presAssocID="{237BA0BB-80DC-452C-BFBE-BD64B336E3B3}" presName="sibTrans" presStyleLbl="sibTrans1D1" presStyleIdx="0" presStyleCnt="2"/>
      <dgm:spPr/>
      <dgm:t>
        <a:bodyPr/>
        <a:lstStyle/>
        <a:p>
          <a:endParaRPr lang="es-CL"/>
        </a:p>
      </dgm:t>
    </dgm:pt>
    <dgm:pt modelId="{E98C2548-2336-470D-AD34-B6F8E8803A1E}" type="pres">
      <dgm:prSet presAssocID="{237BA0BB-80DC-452C-BFBE-BD64B336E3B3}" presName="connectorText" presStyleLbl="sibTrans1D1" presStyleIdx="0" presStyleCnt="2"/>
      <dgm:spPr/>
      <dgm:t>
        <a:bodyPr/>
        <a:lstStyle/>
        <a:p>
          <a:endParaRPr lang="es-CL"/>
        </a:p>
      </dgm:t>
    </dgm:pt>
    <dgm:pt modelId="{B1D349C1-AE8D-4033-ABBB-F34515D069D6}" type="pres">
      <dgm:prSet presAssocID="{E54E545B-211D-44A2-9553-E767A7D94C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EEBF11-D31D-44BA-A410-D38FD58CE9BF}" type="pres">
      <dgm:prSet presAssocID="{FBC97AE5-06A9-4410-B01C-E6B0805BB831}" presName="sibTrans" presStyleLbl="sibTrans1D1" presStyleIdx="1" presStyleCnt="2"/>
      <dgm:spPr/>
      <dgm:t>
        <a:bodyPr/>
        <a:lstStyle/>
        <a:p>
          <a:endParaRPr lang="es-CL"/>
        </a:p>
      </dgm:t>
    </dgm:pt>
    <dgm:pt modelId="{604893D0-9BA7-4CE1-805A-E2DD6B4DB92A}" type="pres">
      <dgm:prSet presAssocID="{FBC97AE5-06A9-4410-B01C-E6B0805BB831}" presName="connectorText" presStyleLbl="sibTrans1D1" presStyleIdx="1" presStyleCnt="2"/>
      <dgm:spPr/>
      <dgm:t>
        <a:bodyPr/>
        <a:lstStyle/>
        <a:p>
          <a:endParaRPr lang="es-CL"/>
        </a:p>
      </dgm:t>
    </dgm:pt>
    <dgm:pt modelId="{F2F55A8F-6095-45ED-A6DB-A186290FFBB3}" type="pres">
      <dgm:prSet presAssocID="{3983E660-D4A8-4AB7-95C8-6F38B8F07A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E2C3D94-C02E-428B-A010-6B3873585499}" srcId="{C9173461-29FD-43B7-919F-C1B4EBAB7026}" destId="{E54E545B-211D-44A2-9553-E767A7D94CD9}" srcOrd="1" destOrd="0" parTransId="{DBD70EBB-45CD-46F3-9760-01665CA8584D}" sibTransId="{FBC97AE5-06A9-4410-B01C-E6B0805BB831}"/>
    <dgm:cxn modelId="{1D90F18E-60BD-4907-9C06-00E66C68D5AC}" srcId="{C9173461-29FD-43B7-919F-C1B4EBAB7026}" destId="{FFF093B8-CEDB-4779-ACDE-0FF7AEF4DD31}" srcOrd="0" destOrd="0" parTransId="{A1662F96-E521-4412-9350-D9078DB59C65}" sibTransId="{237BA0BB-80DC-452C-BFBE-BD64B336E3B3}"/>
    <dgm:cxn modelId="{CD13BF4D-1D79-4BB2-97B3-2EDA12C96990}" srcId="{C9173461-29FD-43B7-919F-C1B4EBAB7026}" destId="{3983E660-D4A8-4AB7-95C8-6F38B8F07A6F}" srcOrd="2" destOrd="0" parTransId="{51234828-79F9-487E-A669-2B0A4465B3E9}" sibTransId="{58B9796C-F236-4E6A-842D-3B1E579A6F0D}"/>
    <dgm:cxn modelId="{9835F9C8-9C76-40BA-A2D0-5C3F91469AA6}" type="presOf" srcId="{FBC97AE5-06A9-4410-B01C-E6B0805BB831}" destId="{604893D0-9BA7-4CE1-805A-E2DD6B4DB92A}" srcOrd="1" destOrd="0" presId="urn:microsoft.com/office/officeart/2005/8/layout/bProcess3"/>
    <dgm:cxn modelId="{8DDFDC92-8DF0-4F14-AD84-47CD194391D5}" type="presOf" srcId="{FFF093B8-CEDB-4779-ACDE-0FF7AEF4DD31}" destId="{F9A02C11-478B-4BEB-A3D9-32CF6DD08220}" srcOrd="0" destOrd="0" presId="urn:microsoft.com/office/officeart/2005/8/layout/bProcess3"/>
    <dgm:cxn modelId="{B659BF60-3280-4563-BDD6-BF7EB5091598}" type="presOf" srcId="{237BA0BB-80DC-452C-BFBE-BD64B336E3B3}" destId="{E98C2548-2336-470D-AD34-B6F8E8803A1E}" srcOrd="1" destOrd="0" presId="urn:microsoft.com/office/officeart/2005/8/layout/bProcess3"/>
    <dgm:cxn modelId="{D37DD8BF-52AC-43CE-A40D-9659F1F5851F}" type="presOf" srcId="{237BA0BB-80DC-452C-BFBE-BD64B336E3B3}" destId="{547E2FF5-36FB-4C49-AF7B-1A4F57B9DFE7}" srcOrd="0" destOrd="0" presId="urn:microsoft.com/office/officeart/2005/8/layout/bProcess3"/>
    <dgm:cxn modelId="{9594CFE8-20E4-4C89-A7B6-18E3963BAB0E}" type="presOf" srcId="{FBC97AE5-06A9-4410-B01C-E6B0805BB831}" destId="{49EEBF11-D31D-44BA-A410-D38FD58CE9BF}" srcOrd="0" destOrd="0" presId="urn:microsoft.com/office/officeart/2005/8/layout/bProcess3"/>
    <dgm:cxn modelId="{F09A708C-20C9-4ED0-88DD-51AD7CC3B172}" type="presOf" srcId="{E54E545B-211D-44A2-9553-E767A7D94CD9}" destId="{B1D349C1-AE8D-4033-ABBB-F34515D069D6}" srcOrd="0" destOrd="0" presId="urn:microsoft.com/office/officeart/2005/8/layout/bProcess3"/>
    <dgm:cxn modelId="{9E9214DA-1E1C-4E7A-9F98-F98B0F2F0639}" type="presOf" srcId="{3983E660-D4A8-4AB7-95C8-6F38B8F07A6F}" destId="{F2F55A8F-6095-45ED-A6DB-A186290FFBB3}" srcOrd="0" destOrd="0" presId="urn:microsoft.com/office/officeart/2005/8/layout/bProcess3"/>
    <dgm:cxn modelId="{9C68B693-0A5A-4DCC-9A3C-F73063937112}" type="presOf" srcId="{C9173461-29FD-43B7-919F-C1B4EBAB7026}" destId="{FC90DB46-06BD-47E7-A613-4EABDB107459}" srcOrd="0" destOrd="0" presId="urn:microsoft.com/office/officeart/2005/8/layout/bProcess3"/>
    <dgm:cxn modelId="{C27F0DF5-AA43-4065-9C2C-2FD7DD2768CD}" type="presParOf" srcId="{FC90DB46-06BD-47E7-A613-4EABDB107459}" destId="{F9A02C11-478B-4BEB-A3D9-32CF6DD08220}" srcOrd="0" destOrd="0" presId="urn:microsoft.com/office/officeart/2005/8/layout/bProcess3"/>
    <dgm:cxn modelId="{323E27D5-EEDC-49A6-A75A-FE2D5364DE4C}" type="presParOf" srcId="{FC90DB46-06BD-47E7-A613-4EABDB107459}" destId="{547E2FF5-36FB-4C49-AF7B-1A4F57B9DFE7}" srcOrd="1" destOrd="0" presId="urn:microsoft.com/office/officeart/2005/8/layout/bProcess3"/>
    <dgm:cxn modelId="{E1604AC9-9B55-4AF2-8E38-68CADE5DCE02}" type="presParOf" srcId="{547E2FF5-36FB-4C49-AF7B-1A4F57B9DFE7}" destId="{E98C2548-2336-470D-AD34-B6F8E8803A1E}" srcOrd="0" destOrd="0" presId="urn:microsoft.com/office/officeart/2005/8/layout/bProcess3"/>
    <dgm:cxn modelId="{01F6D88C-61EE-4FA0-A4F4-BA521671B945}" type="presParOf" srcId="{FC90DB46-06BD-47E7-A613-4EABDB107459}" destId="{B1D349C1-AE8D-4033-ABBB-F34515D069D6}" srcOrd="2" destOrd="0" presId="urn:microsoft.com/office/officeart/2005/8/layout/bProcess3"/>
    <dgm:cxn modelId="{E451C47C-9896-4D04-A316-39F0F3784DF9}" type="presParOf" srcId="{FC90DB46-06BD-47E7-A613-4EABDB107459}" destId="{49EEBF11-D31D-44BA-A410-D38FD58CE9BF}" srcOrd="3" destOrd="0" presId="urn:microsoft.com/office/officeart/2005/8/layout/bProcess3"/>
    <dgm:cxn modelId="{3881D6E8-1675-4859-9189-61726686E2DC}" type="presParOf" srcId="{49EEBF11-D31D-44BA-A410-D38FD58CE9BF}" destId="{604893D0-9BA7-4CE1-805A-E2DD6B4DB92A}" srcOrd="0" destOrd="0" presId="urn:microsoft.com/office/officeart/2005/8/layout/bProcess3"/>
    <dgm:cxn modelId="{5B1C9D72-1E11-44C0-B24E-9EEF6A0EDB9E}" type="presParOf" srcId="{FC90DB46-06BD-47E7-A613-4EABDB107459}" destId="{F2F55A8F-6095-45ED-A6DB-A186290FFBB3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35386-ECC4-412A-8AE1-69A6F79B717D}" type="doc">
      <dgm:prSet loTypeId="urn:microsoft.com/office/officeart/2005/8/layout/matrix3" loCatId="matrix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s-CL"/>
        </a:p>
      </dgm:t>
    </dgm:pt>
    <dgm:pt modelId="{8B25198C-B8A0-41D6-9205-86BBDD7A3152}">
      <dgm:prSet/>
      <dgm:spPr/>
      <dgm:t>
        <a:bodyPr/>
        <a:lstStyle/>
        <a:p>
          <a:pPr rtl="0"/>
          <a:r>
            <a:rPr lang="es-CL" b="1" dirty="0" smtClean="0">
              <a:solidFill>
                <a:schemeClr val="bg1"/>
              </a:solidFill>
            </a:rPr>
            <a:t>Conservación (especies sin peligro de extinción).</a:t>
          </a:r>
          <a:endParaRPr lang="es-CL" b="1" dirty="0">
            <a:solidFill>
              <a:schemeClr val="bg1"/>
            </a:solidFill>
          </a:endParaRPr>
        </a:p>
      </dgm:t>
    </dgm:pt>
    <dgm:pt modelId="{0430DD61-E706-433D-8561-366AB3C87DAF}" type="parTrans" cxnId="{1D2F6A98-8F4B-4DAA-8F66-A609C4871616}">
      <dgm:prSet/>
      <dgm:spPr/>
      <dgm:t>
        <a:bodyPr/>
        <a:lstStyle/>
        <a:p>
          <a:endParaRPr lang="es-CL"/>
        </a:p>
      </dgm:t>
    </dgm:pt>
    <dgm:pt modelId="{DD8091D8-B76A-47A4-A2F4-F84CD15102E0}" type="sibTrans" cxnId="{1D2F6A98-8F4B-4DAA-8F66-A609C4871616}">
      <dgm:prSet/>
      <dgm:spPr/>
      <dgm:t>
        <a:bodyPr/>
        <a:lstStyle/>
        <a:p>
          <a:endParaRPr lang="es-CL"/>
        </a:p>
      </dgm:t>
    </dgm:pt>
    <dgm:pt modelId="{10E482D7-08E3-49F5-9514-C0EF19F81061}">
      <dgm:prSet/>
      <dgm:spPr/>
      <dgm:t>
        <a:bodyPr/>
        <a:lstStyle/>
        <a:p>
          <a:pPr rtl="0"/>
          <a:r>
            <a:rPr lang="es-CL" b="1" dirty="0" smtClean="0">
              <a:solidFill>
                <a:schemeClr val="bg1"/>
              </a:solidFill>
            </a:rPr>
            <a:t>Desarrollo, apropiado y que no afecte al ecosistema y se encuentre en concordancia con sus tres partes.</a:t>
          </a:r>
          <a:endParaRPr lang="es-CL" b="1" dirty="0">
            <a:solidFill>
              <a:schemeClr val="bg1"/>
            </a:solidFill>
          </a:endParaRPr>
        </a:p>
      </dgm:t>
    </dgm:pt>
    <dgm:pt modelId="{87C6B2D7-2BF8-42BA-8B11-CB80EB176972}" type="parTrans" cxnId="{EAEC1B35-E848-442B-AC27-ECC87B945C43}">
      <dgm:prSet/>
      <dgm:spPr/>
      <dgm:t>
        <a:bodyPr/>
        <a:lstStyle/>
        <a:p>
          <a:endParaRPr lang="es-CL"/>
        </a:p>
      </dgm:t>
    </dgm:pt>
    <dgm:pt modelId="{602B42F0-D82C-44C1-AEB0-18FE7723B4DD}" type="sibTrans" cxnId="{EAEC1B35-E848-442B-AC27-ECC87B945C43}">
      <dgm:prSet/>
      <dgm:spPr/>
      <dgm:t>
        <a:bodyPr/>
        <a:lstStyle/>
        <a:p>
          <a:endParaRPr lang="es-CL"/>
        </a:p>
      </dgm:t>
    </dgm:pt>
    <dgm:pt modelId="{FB6AEEDE-9493-4A5B-8F18-EBCCA9AD81DC}">
      <dgm:prSet/>
      <dgm:spPr/>
      <dgm:t>
        <a:bodyPr/>
        <a:lstStyle/>
        <a:p>
          <a:pPr rtl="0"/>
          <a:r>
            <a:rPr lang="es-CL" b="1" dirty="0" smtClean="0">
              <a:solidFill>
                <a:schemeClr val="tx1"/>
              </a:solidFill>
            </a:rPr>
            <a:t>Paz, igualdad y respeto por los derechos humanos.</a:t>
          </a:r>
          <a:endParaRPr lang="es-CL" b="1" dirty="0">
            <a:solidFill>
              <a:schemeClr val="tx1"/>
            </a:solidFill>
          </a:endParaRPr>
        </a:p>
      </dgm:t>
    </dgm:pt>
    <dgm:pt modelId="{2C0FE5FD-16AB-4583-A108-0BE72F306627}" type="parTrans" cxnId="{99CC818D-D709-4309-BA61-15B27416ED57}">
      <dgm:prSet/>
      <dgm:spPr/>
      <dgm:t>
        <a:bodyPr/>
        <a:lstStyle/>
        <a:p>
          <a:endParaRPr lang="es-CL"/>
        </a:p>
      </dgm:t>
    </dgm:pt>
    <dgm:pt modelId="{DD7F8B4B-5212-4F23-925B-C7E36CE313DE}" type="sibTrans" cxnId="{99CC818D-D709-4309-BA61-15B27416ED57}">
      <dgm:prSet/>
      <dgm:spPr/>
      <dgm:t>
        <a:bodyPr/>
        <a:lstStyle/>
        <a:p>
          <a:endParaRPr lang="es-CL"/>
        </a:p>
      </dgm:t>
    </dgm:pt>
    <dgm:pt modelId="{0F0FEBD7-42D2-4AFB-AA46-1FF44F9D9F4E}">
      <dgm:prSet/>
      <dgm:spPr/>
      <dgm:t>
        <a:bodyPr/>
        <a:lstStyle/>
        <a:p>
          <a:pPr rtl="0"/>
          <a:r>
            <a:rPr lang="es-CL" b="1" dirty="0" smtClean="0">
              <a:solidFill>
                <a:schemeClr val="tx1"/>
              </a:solidFill>
            </a:rPr>
            <a:t>Democracia, que asegure el bienestar e igualdad de las personas.</a:t>
          </a:r>
          <a:endParaRPr lang="es-ES" b="1" dirty="0">
            <a:solidFill>
              <a:schemeClr val="tx1"/>
            </a:solidFill>
          </a:endParaRPr>
        </a:p>
      </dgm:t>
    </dgm:pt>
    <dgm:pt modelId="{419A6BD3-FF93-4702-B0DA-3FBC1F2885CE}" type="parTrans" cxnId="{9B8B005C-C48F-43D3-A3B4-B1B289A1247E}">
      <dgm:prSet/>
      <dgm:spPr/>
      <dgm:t>
        <a:bodyPr/>
        <a:lstStyle/>
        <a:p>
          <a:endParaRPr lang="es-CL"/>
        </a:p>
      </dgm:t>
    </dgm:pt>
    <dgm:pt modelId="{396F3C72-A9CB-40DB-9E4C-D74012E93280}" type="sibTrans" cxnId="{9B8B005C-C48F-43D3-A3B4-B1B289A1247E}">
      <dgm:prSet/>
      <dgm:spPr/>
      <dgm:t>
        <a:bodyPr/>
        <a:lstStyle/>
        <a:p>
          <a:endParaRPr lang="es-CL"/>
        </a:p>
      </dgm:t>
    </dgm:pt>
    <dgm:pt modelId="{7AB0EED2-550C-4279-B0DB-74BB12851B87}" type="pres">
      <dgm:prSet presAssocID="{E1335386-ECC4-412A-8AE1-69A6F79B717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DBFE528-5A52-4E20-9478-2E0903A01516}" type="pres">
      <dgm:prSet presAssocID="{E1335386-ECC4-412A-8AE1-69A6F79B717D}" presName="diamond" presStyleLbl="bgShp" presStyleIdx="0" presStyleCnt="1"/>
      <dgm:spPr/>
    </dgm:pt>
    <dgm:pt modelId="{EBED79CA-A940-4055-BE4A-CE9FD8A48C2C}" type="pres">
      <dgm:prSet presAssocID="{E1335386-ECC4-412A-8AE1-69A6F79B717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68BA1D-AFAC-4F32-A7E9-BF2E699A1803}" type="pres">
      <dgm:prSet presAssocID="{E1335386-ECC4-412A-8AE1-69A6F79B717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C979CC6-E35D-4C73-9E68-A50D957494A6}" type="pres">
      <dgm:prSet presAssocID="{E1335386-ECC4-412A-8AE1-69A6F79B717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82D32E-CBDB-4943-9EC5-05FFE495921A}" type="pres">
      <dgm:prSet presAssocID="{E1335386-ECC4-412A-8AE1-69A6F79B717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5B973CE-C90D-4523-BEC5-DA993F3D34FC}" type="presOf" srcId="{0F0FEBD7-42D2-4AFB-AA46-1FF44F9D9F4E}" destId="{C882D32E-CBDB-4943-9EC5-05FFE495921A}" srcOrd="0" destOrd="0" presId="urn:microsoft.com/office/officeart/2005/8/layout/matrix3"/>
    <dgm:cxn modelId="{9B8B005C-C48F-43D3-A3B4-B1B289A1247E}" srcId="{E1335386-ECC4-412A-8AE1-69A6F79B717D}" destId="{0F0FEBD7-42D2-4AFB-AA46-1FF44F9D9F4E}" srcOrd="3" destOrd="0" parTransId="{419A6BD3-FF93-4702-B0DA-3FBC1F2885CE}" sibTransId="{396F3C72-A9CB-40DB-9E4C-D74012E93280}"/>
    <dgm:cxn modelId="{863E0A50-9530-41B5-A25F-CEECA31D2DE3}" type="presOf" srcId="{E1335386-ECC4-412A-8AE1-69A6F79B717D}" destId="{7AB0EED2-550C-4279-B0DB-74BB12851B87}" srcOrd="0" destOrd="0" presId="urn:microsoft.com/office/officeart/2005/8/layout/matrix3"/>
    <dgm:cxn modelId="{3DC1605D-63B5-4C3B-A26D-8286F5A144B7}" type="presOf" srcId="{10E482D7-08E3-49F5-9514-C0EF19F81061}" destId="{6368BA1D-AFAC-4F32-A7E9-BF2E699A1803}" srcOrd="0" destOrd="0" presId="urn:microsoft.com/office/officeart/2005/8/layout/matrix3"/>
    <dgm:cxn modelId="{EAEC1B35-E848-442B-AC27-ECC87B945C43}" srcId="{E1335386-ECC4-412A-8AE1-69A6F79B717D}" destId="{10E482D7-08E3-49F5-9514-C0EF19F81061}" srcOrd="1" destOrd="0" parTransId="{87C6B2D7-2BF8-42BA-8B11-CB80EB176972}" sibTransId="{602B42F0-D82C-44C1-AEB0-18FE7723B4DD}"/>
    <dgm:cxn modelId="{1D2F6A98-8F4B-4DAA-8F66-A609C4871616}" srcId="{E1335386-ECC4-412A-8AE1-69A6F79B717D}" destId="{8B25198C-B8A0-41D6-9205-86BBDD7A3152}" srcOrd="0" destOrd="0" parTransId="{0430DD61-E706-433D-8561-366AB3C87DAF}" sibTransId="{DD8091D8-B76A-47A4-A2F4-F84CD15102E0}"/>
    <dgm:cxn modelId="{BF5A1BB3-1030-4FB7-B717-2420AA277AEC}" type="presOf" srcId="{FB6AEEDE-9493-4A5B-8F18-EBCCA9AD81DC}" destId="{BC979CC6-E35D-4C73-9E68-A50D957494A6}" srcOrd="0" destOrd="0" presId="urn:microsoft.com/office/officeart/2005/8/layout/matrix3"/>
    <dgm:cxn modelId="{99CC818D-D709-4309-BA61-15B27416ED57}" srcId="{E1335386-ECC4-412A-8AE1-69A6F79B717D}" destId="{FB6AEEDE-9493-4A5B-8F18-EBCCA9AD81DC}" srcOrd="2" destOrd="0" parTransId="{2C0FE5FD-16AB-4583-A108-0BE72F306627}" sibTransId="{DD7F8B4B-5212-4F23-925B-C7E36CE313DE}"/>
    <dgm:cxn modelId="{D1E67017-CAD0-4B23-A1BC-39C2451A5C06}" type="presOf" srcId="{8B25198C-B8A0-41D6-9205-86BBDD7A3152}" destId="{EBED79CA-A940-4055-BE4A-CE9FD8A48C2C}" srcOrd="0" destOrd="0" presId="urn:microsoft.com/office/officeart/2005/8/layout/matrix3"/>
    <dgm:cxn modelId="{20159481-A638-47EE-8B62-E3F95EAC090F}" type="presParOf" srcId="{7AB0EED2-550C-4279-B0DB-74BB12851B87}" destId="{8DBFE528-5A52-4E20-9478-2E0903A01516}" srcOrd="0" destOrd="0" presId="urn:microsoft.com/office/officeart/2005/8/layout/matrix3"/>
    <dgm:cxn modelId="{E01F6092-139E-4D52-8AAC-DCFE6C477179}" type="presParOf" srcId="{7AB0EED2-550C-4279-B0DB-74BB12851B87}" destId="{EBED79CA-A940-4055-BE4A-CE9FD8A48C2C}" srcOrd="1" destOrd="0" presId="urn:microsoft.com/office/officeart/2005/8/layout/matrix3"/>
    <dgm:cxn modelId="{AE6EDEA4-91A9-4D3B-9DC8-D44A52041408}" type="presParOf" srcId="{7AB0EED2-550C-4279-B0DB-74BB12851B87}" destId="{6368BA1D-AFAC-4F32-A7E9-BF2E699A1803}" srcOrd="2" destOrd="0" presId="urn:microsoft.com/office/officeart/2005/8/layout/matrix3"/>
    <dgm:cxn modelId="{B015D02B-09F3-4ABB-9627-61BFB98198DE}" type="presParOf" srcId="{7AB0EED2-550C-4279-B0DB-74BB12851B87}" destId="{BC979CC6-E35D-4C73-9E68-A50D957494A6}" srcOrd="3" destOrd="0" presId="urn:microsoft.com/office/officeart/2005/8/layout/matrix3"/>
    <dgm:cxn modelId="{94698191-7222-403B-BCE3-E47508302DF7}" type="presParOf" srcId="{7AB0EED2-550C-4279-B0DB-74BB12851B87}" destId="{C882D32E-CBDB-4943-9EC5-05FFE495921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2FF5-36FB-4C49-AF7B-1A4F57B9DFE7}">
      <dsp:nvSpPr>
        <dsp:cNvPr id="0" name=""/>
        <dsp:cNvSpPr/>
      </dsp:nvSpPr>
      <dsp:spPr>
        <a:xfrm>
          <a:off x="3759999" y="1412210"/>
          <a:ext cx="834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3420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155483" y="1453606"/>
        <a:ext cx="43240" cy="8648"/>
      </dsp:txXfrm>
    </dsp:sp>
    <dsp:sp modelId="{F9A02C11-478B-4BEB-A3D9-32CF6DD08220}">
      <dsp:nvSpPr>
        <dsp:cNvPr id="0" name=""/>
        <dsp:cNvSpPr/>
      </dsp:nvSpPr>
      <dsp:spPr>
        <a:xfrm>
          <a:off x="1761" y="329918"/>
          <a:ext cx="3760037" cy="22560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Los procesos productivos son una secuencia de actividades requeridas para elaborar un producto, ya sean bienes o servicios.</a:t>
          </a:r>
          <a:endParaRPr lang="es-CL" sz="1800" b="1" kern="1200" dirty="0"/>
        </a:p>
      </dsp:txBody>
      <dsp:txXfrm>
        <a:off x="1761" y="329918"/>
        <a:ext cx="3760037" cy="2256022"/>
      </dsp:txXfrm>
    </dsp:sp>
    <dsp:sp modelId="{49EEBF11-D31D-44BA-A410-D38FD58CE9BF}">
      <dsp:nvSpPr>
        <dsp:cNvPr id="0" name=""/>
        <dsp:cNvSpPr/>
      </dsp:nvSpPr>
      <dsp:spPr>
        <a:xfrm>
          <a:off x="1881780" y="2584141"/>
          <a:ext cx="4624846" cy="834208"/>
        </a:xfrm>
        <a:custGeom>
          <a:avLst/>
          <a:gdLst/>
          <a:ahLst/>
          <a:cxnLst/>
          <a:rect l="0" t="0" r="0" b="0"/>
          <a:pathLst>
            <a:path>
              <a:moveTo>
                <a:pt x="4624846" y="0"/>
              </a:moveTo>
              <a:lnTo>
                <a:pt x="4624846" y="434204"/>
              </a:lnTo>
              <a:lnTo>
                <a:pt x="0" y="434204"/>
              </a:lnTo>
              <a:lnTo>
                <a:pt x="0" y="834208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076578" y="2996921"/>
        <a:ext cx="235250" cy="8648"/>
      </dsp:txXfrm>
    </dsp:sp>
    <dsp:sp modelId="{B1D349C1-AE8D-4033-ABBB-F34515D069D6}">
      <dsp:nvSpPr>
        <dsp:cNvPr id="0" name=""/>
        <dsp:cNvSpPr/>
      </dsp:nvSpPr>
      <dsp:spPr>
        <a:xfrm>
          <a:off x="4626607" y="329918"/>
          <a:ext cx="3760037" cy="2256022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smtClean="0"/>
            <a:t>El desarrollo sostenible es cuando buscamos un desarrollo socioeconómico en la producción, o sea cuando a los pasos del proceso productivo le agregamos como fin no sólo buscar la mayor ganancia a cualquier costo, sino un fin social.</a:t>
          </a:r>
          <a:endParaRPr lang="es-CL" sz="1800" b="1" kern="1200" dirty="0"/>
        </a:p>
      </dsp:txBody>
      <dsp:txXfrm>
        <a:off x="4626607" y="329918"/>
        <a:ext cx="3760037" cy="2256022"/>
      </dsp:txXfrm>
    </dsp:sp>
    <dsp:sp modelId="{F2F55A8F-6095-45ED-A6DB-A186290FFBB3}">
      <dsp:nvSpPr>
        <dsp:cNvPr id="0" name=""/>
        <dsp:cNvSpPr/>
      </dsp:nvSpPr>
      <dsp:spPr>
        <a:xfrm>
          <a:off x="1761" y="3450750"/>
          <a:ext cx="3760037" cy="225602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Fin social es la preservación de los recursos naturales, la superación de la pobreza, el bienestar social, cultural y político del ser humano a diferencia del término desarrollo sustentable que sólo apunta a la preservación de las especies.</a:t>
          </a:r>
          <a:endParaRPr lang="es-CL" sz="1800" b="1" kern="1200" dirty="0"/>
        </a:p>
      </dsp:txBody>
      <dsp:txXfrm>
        <a:off x="1761" y="3450750"/>
        <a:ext cx="3760037" cy="2256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FE528-5A52-4E20-9478-2E0903A01516}">
      <dsp:nvSpPr>
        <dsp:cNvPr id="0" name=""/>
        <dsp:cNvSpPr/>
      </dsp:nvSpPr>
      <dsp:spPr>
        <a:xfrm>
          <a:off x="1476163" y="0"/>
          <a:ext cx="5328593" cy="532859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D79CA-A940-4055-BE4A-CE9FD8A48C2C}">
      <dsp:nvSpPr>
        <dsp:cNvPr id="0" name=""/>
        <dsp:cNvSpPr/>
      </dsp:nvSpPr>
      <dsp:spPr>
        <a:xfrm>
          <a:off x="1982379" y="506216"/>
          <a:ext cx="2078151" cy="20781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>
              <a:solidFill>
                <a:schemeClr val="bg1"/>
              </a:solidFill>
            </a:rPr>
            <a:t>Conservación (especies sin peligro de extinción).</a:t>
          </a:r>
          <a:endParaRPr lang="es-CL" sz="1700" b="1" kern="1200" dirty="0">
            <a:solidFill>
              <a:schemeClr val="bg1"/>
            </a:solidFill>
          </a:endParaRPr>
        </a:p>
      </dsp:txBody>
      <dsp:txXfrm>
        <a:off x="2083826" y="607663"/>
        <a:ext cx="1875257" cy="1875257"/>
      </dsp:txXfrm>
    </dsp:sp>
    <dsp:sp modelId="{6368BA1D-AFAC-4F32-A7E9-BF2E699A1803}">
      <dsp:nvSpPr>
        <dsp:cNvPr id="0" name=""/>
        <dsp:cNvSpPr/>
      </dsp:nvSpPr>
      <dsp:spPr>
        <a:xfrm>
          <a:off x="4220388" y="506216"/>
          <a:ext cx="2078151" cy="207815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>
              <a:solidFill>
                <a:schemeClr val="bg1"/>
              </a:solidFill>
            </a:rPr>
            <a:t>Desarrollo, apropiado y que no afecte al ecosistema y se encuentre en concordancia con sus tres partes.</a:t>
          </a:r>
          <a:endParaRPr lang="es-CL" sz="1700" b="1" kern="1200" dirty="0">
            <a:solidFill>
              <a:schemeClr val="bg1"/>
            </a:solidFill>
          </a:endParaRPr>
        </a:p>
      </dsp:txBody>
      <dsp:txXfrm>
        <a:off x="4321835" y="607663"/>
        <a:ext cx="1875257" cy="1875257"/>
      </dsp:txXfrm>
    </dsp:sp>
    <dsp:sp modelId="{BC979CC6-E35D-4C73-9E68-A50D957494A6}">
      <dsp:nvSpPr>
        <dsp:cNvPr id="0" name=""/>
        <dsp:cNvSpPr/>
      </dsp:nvSpPr>
      <dsp:spPr>
        <a:xfrm>
          <a:off x="1982379" y="2744225"/>
          <a:ext cx="2078151" cy="207815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>
              <a:solidFill>
                <a:schemeClr val="tx1"/>
              </a:solidFill>
            </a:rPr>
            <a:t>Paz, igualdad y respeto por los derechos humanos.</a:t>
          </a:r>
          <a:endParaRPr lang="es-CL" sz="1700" b="1" kern="1200" dirty="0">
            <a:solidFill>
              <a:schemeClr val="tx1"/>
            </a:solidFill>
          </a:endParaRPr>
        </a:p>
      </dsp:txBody>
      <dsp:txXfrm>
        <a:off x="2083826" y="2845672"/>
        <a:ext cx="1875257" cy="1875257"/>
      </dsp:txXfrm>
    </dsp:sp>
    <dsp:sp modelId="{C882D32E-CBDB-4943-9EC5-05FFE495921A}">
      <dsp:nvSpPr>
        <dsp:cNvPr id="0" name=""/>
        <dsp:cNvSpPr/>
      </dsp:nvSpPr>
      <dsp:spPr>
        <a:xfrm>
          <a:off x="4220388" y="2744225"/>
          <a:ext cx="2078151" cy="207815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>
              <a:solidFill>
                <a:schemeClr val="tx1"/>
              </a:solidFill>
            </a:rPr>
            <a:t>Democracia, que asegure el bienestar e igualdad de las personas.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4321835" y="2845672"/>
        <a:ext cx="1875257" cy="1875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2130425"/>
            <a:ext cx="3814192" cy="194664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617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661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273050"/>
            <a:ext cx="6851104" cy="61082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383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47CFC-816F-41D0-AAC0-9BF4FEBC753E}" type="datetimeFigureOut">
              <a:rPr lang="es-ES" smtClean="0"/>
              <a:pPr/>
              <a:t>30/07/2020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63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47CFC-816F-41D0-AAC0-9BF4FEBC753E}" type="datetimeFigureOut">
              <a:rPr lang="es-ES" smtClean="0"/>
              <a:pPr/>
              <a:t>30/07/2020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04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C904-4BAA-4DC0-A509-DECE964035CB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6B3A-42BC-4E11-9488-679DEF8FB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05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8" r:id="rId4"/>
    <p:sldLayoutId id="214748365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408608" y="1988840"/>
            <a:ext cx="4318248" cy="3195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smtClean="0"/>
              <a:t>CLASE </a:t>
            </a:r>
            <a:r>
              <a:rPr lang="es-CL" sz="2400" smtClean="0"/>
              <a:t>N°5</a:t>
            </a:r>
            <a:endParaRPr lang="es-CL" sz="2400" dirty="0" smtClean="0"/>
          </a:p>
          <a:p>
            <a:r>
              <a:rPr lang="es-CL" sz="5400" b="1" dirty="0" smtClean="0"/>
              <a:t>DESARROLLO SOSTENIBLE</a:t>
            </a:r>
            <a:endParaRPr lang="es-CL" sz="5400" b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755576" y="5877272"/>
            <a:ext cx="7992888" cy="6480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000" dirty="0"/>
              <a:t>Identificar los distintos recursos naturales de Chile y la diferencia entre estos y la importancia del desarrollo sostenible.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CL" sz="2400" b="1" dirty="0" smtClean="0"/>
              <a:t>OBJETIVO DE APRENDIZAJE:</a:t>
            </a:r>
          </a:p>
          <a:p>
            <a:pPr marL="0" indent="0" algn="just">
              <a:buNone/>
            </a:pPr>
            <a:r>
              <a:rPr lang="es-ES" sz="2400" b="1"/>
              <a:t>OA10</a:t>
            </a:r>
            <a:r>
              <a:rPr lang="es-ES" sz="2400"/>
              <a:t> - Reconocer y ubicar en mapas recursos naturales significativos de Chile, como cobre, hierro, recursos marítimos y forestales, entre otros; diferenciar recursos renovables y no renovables y explicar la importancia de cuidarlos en el marco de un desarrollo sostenible.</a:t>
            </a:r>
            <a:endParaRPr lang="es-CL" sz="2400" dirty="0" smtClean="0"/>
          </a:p>
          <a:p>
            <a:pPr marL="0" indent="0" algn="just">
              <a:buFont typeface="Arial" pitchFamily="34" charset="0"/>
              <a:buNone/>
            </a:pPr>
            <a:endParaRPr lang="es-CL" sz="2400" b="1" dirty="0" smtClean="0"/>
          </a:p>
          <a:p>
            <a:pPr marL="0" indent="0" algn="just">
              <a:buFont typeface="Arial" pitchFamily="34" charset="0"/>
              <a:buNone/>
            </a:pPr>
            <a:r>
              <a:rPr lang="es-CL" sz="2400" b="1" dirty="0" smtClean="0"/>
              <a:t>OBJETIVO DE LA CLASE:</a:t>
            </a:r>
          </a:p>
          <a:p>
            <a:pPr marL="0" indent="0" algn="just">
              <a:buNone/>
            </a:pPr>
            <a:r>
              <a:rPr lang="es-CL" sz="2400" dirty="0"/>
              <a:t>Identificar los distintos recursos naturales de Chile y la diferencia entre estos y la importancia del desarrollo sostenible.</a:t>
            </a:r>
            <a:endParaRPr lang="es-CL" sz="3300" b="1" dirty="0"/>
          </a:p>
        </p:txBody>
      </p:sp>
    </p:spTree>
    <p:extLst>
      <p:ext uri="{BB962C8B-B14F-4D97-AF65-F5344CB8AC3E}">
        <p14:creationId xmlns:p14="http://schemas.microsoft.com/office/powerpoint/2010/main" val="139680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772816"/>
            <a:ext cx="6851104" cy="4104456"/>
          </a:xfrm>
        </p:spPr>
        <p:txBody>
          <a:bodyPr/>
          <a:lstStyle/>
          <a:p>
            <a:pPr algn="just"/>
            <a:r>
              <a:rPr lang="es-ES" dirty="0" smtClean="0"/>
              <a:t>En el texto escolar identifican los principales recursos naturales de cada zona y completan guía entregada por la docente.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028825" y="274638"/>
            <a:ext cx="7115175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600" dirty="0" smtClean="0"/>
              <a:t>TRABAJO DE INVESTICAGIÓN</a:t>
            </a:r>
            <a:endParaRPr lang="es-ES" sz="3600" dirty="0"/>
          </a:p>
        </p:txBody>
      </p:sp>
      <p:pic>
        <p:nvPicPr>
          <p:cNvPr id="11266" name="Picture 2" descr="http://data6.blog.de/media/420/5567420_991f9ced0d_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3438525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83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728151"/>
              </p:ext>
            </p:extLst>
          </p:nvPr>
        </p:nvGraphicFramePr>
        <p:xfrm>
          <a:off x="521812" y="1052736"/>
          <a:ext cx="8388407" cy="603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241884" y="0"/>
            <a:ext cx="6948264" cy="10527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 smtClean="0"/>
              <a:t>DESARROLLO SOSTENIBLE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716016" y="4365104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¿Cuál es la diferencia entre desarrollo sustentable y desarrollo sostenible?</a:t>
            </a:r>
            <a:endParaRPr lang="es-CL" sz="2000" dirty="0"/>
          </a:p>
        </p:txBody>
      </p:sp>
      <p:pic>
        <p:nvPicPr>
          <p:cNvPr id="10242" name="Picture 2" descr="http://4.bp.blogspot.com/-T51dF9GY2EI/T2abqEacb_I/AAAAAAAAB_I/xGFjEVm7Eio/s200/nino-estudiando-pensando-la-respuest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365104"/>
            <a:ext cx="18669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894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1692" y="1772816"/>
            <a:ext cx="2472308" cy="17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273050"/>
            <a:ext cx="6851104" cy="14277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s-CL" sz="2000" dirty="0" smtClean="0"/>
              <a:t>El ámbito del desarrollo sostenible puede dividirse conceptualmente en tres partes: ecológico, económico y social, un buen desarrollo y desempeño de este esquema abarca cuatro dimensiones: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323528" y="1529407"/>
          <a:ext cx="8280920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467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028825" y="260350"/>
            <a:ext cx="7115175" cy="14255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/>
              <a:t>DESARROLLO SOSTENIBLE</a:t>
            </a:r>
            <a:endParaRPr lang="es-ES" b="1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7193431" cy="439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12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bp.blogspot.com/-gaWWqoCazMU/UV8Z1Z7o2gI/AAAAAAAAACQ/whC7BveKMho/s1600/lapiz-pitagor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716" y="1772816"/>
            <a:ext cx="2997371" cy="4032448"/>
          </a:xfrm>
          <a:prstGeom prst="rect">
            <a:avLst/>
          </a:prstGeom>
          <a:noFill/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259632" y="1916832"/>
            <a:ext cx="4608512" cy="37444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ES" dirty="0" smtClean="0"/>
              <a:t>Escribe una carta a algún ser querido indicándole la importancia del desarrollo sostenible para la conservación y buen uso de nuestros recursos naturales.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1619672" y="188913"/>
            <a:ext cx="7524328" cy="115185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L" b="1" dirty="0" smtClean="0"/>
              <a:t>ACTIVIDAD EN TU CUADERNO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2535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L" b="1" dirty="0" smtClean="0"/>
              <a:t>EJEMPLO DE CARTA</a:t>
            </a:r>
            <a:endParaRPr lang="es-CL" b="1" dirty="0"/>
          </a:p>
        </p:txBody>
      </p:sp>
      <p:pic>
        <p:nvPicPr>
          <p:cNvPr id="26626" name="Picture 2" descr="http://locosporlasintaxis.files.wordpress.com/2014/01/partes-de-una-carta-inform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9144001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578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280</Words>
  <Application>Microsoft Office PowerPoint</Application>
  <PresentationFormat>Presentación en pantalla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TRABAJO DE INVESTICAGIÓN</vt:lpstr>
      <vt:lpstr>DESARROLLO SOSTENIBLE</vt:lpstr>
      <vt:lpstr>Presentación de PowerPoint</vt:lpstr>
      <vt:lpstr>DESARROLLO SOSTENIBLE</vt:lpstr>
      <vt:lpstr>ACTIVIDAD EN TU CUADERNO</vt:lpstr>
      <vt:lpstr>EJEMPLO DE CARTA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</dc:creator>
  <cp:lastModifiedBy>Nelson Bustamante</cp:lastModifiedBy>
  <cp:revision>25</cp:revision>
  <dcterms:created xsi:type="dcterms:W3CDTF">2018-10-02T17:35:05Z</dcterms:created>
  <dcterms:modified xsi:type="dcterms:W3CDTF">2020-07-30T23:26:48Z</dcterms:modified>
</cp:coreProperties>
</file>